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69" r:id="rId4"/>
    <p:sldId id="270" r:id="rId5"/>
    <p:sldId id="271" r:id="rId6"/>
    <p:sldId id="272" r:id="rId7"/>
    <p:sldId id="273" r:id="rId8"/>
    <p:sldId id="274" r:id="rId9"/>
    <p:sldId id="276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206817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hyperlink" Target="https://open.thieme.com/web/19/home" TargetMode="External"/><Relationship Id="rId8" Type="http://schemas.openxmlformats.org/officeDocument/2006/relationships/hyperlink" Target="https://academic.oup.com/journals/pages/open_access" TargetMode="External"/><Relationship Id="rId7" Type="http://schemas.openxmlformats.org/officeDocument/2006/relationships/hyperlink" Target="http://www.oalib.com/" TargetMode="External"/><Relationship Id="rId6" Type="http://schemas.openxmlformats.org/officeDocument/2006/relationships/hyperlink" Target="https://www.sciencedirect.com/browse/journals-and-books" TargetMode="External"/><Relationship Id="rId5" Type="http://schemas.openxmlformats.org/officeDocument/2006/relationships/hyperlink" Target="https://www.scienceopen.com/" TargetMode="External"/><Relationship Id="rId4" Type="http://schemas.openxmlformats.org/officeDocument/2006/relationships/hyperlink" Target="https://www.springeropen.com/" TargetMode="External"/><Relationship Id="rId3" Type="http://schemas.openxmlformats.org/officeDocument/2006/relationships/hyperlink" Target="https://authorservices.wiley.com/open-research/open-access/index.html" TargetMode="External"/><Relationship Id="rId2" Type="http://schemas.openxmlformats.org/officeDocument/2006/relationships/hyperlink" Target="https://www.elsevier.com/about/open-science/open-access/open-access-journals" TargetMode="External"/><Relationship Id="rId11" Type="http://schemas.openxmlformats.org/officeDocument/2006/relationships/slideLayout" Target="../slideLayouts/slideLayout2.xml"/><Relationship Id="rId10" Type="http://schemas.openxmlformats.org/officeDocument/2006/relationships/hyperlink" Target="https://www.mdpi.com/about/journals" TargetMode="External"/><Relationship Id="rId1" Type="http://schemas.openxmlformats.org/officeDocument/2006/relationships/hyperlink" Target="https://www.tandfonline.com/openacces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9626" y="927846"/>
            <a:ext cx="8915399" cy="2262781"/>
          </a:xfrm>
        </p:spPr>
        <p:txBody>
          <a:bodyPr/>
          <a:lstStyle/>
          <a:p>
            <a:pPr algn="ctr"/>
            <a:r>
              <a:rPr lang="en-ID" dirty="0" smtClean="0"/>
              <a:t>Essay </a:t>
            </a:r>
            <a:r>
              <a:rPr lang="en-ID" dirty="0" err="1" smtClean="0"/>
              <a:t>Beasiswa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6107" y="3540251"/>
            <a:ext cx="8915399" cy="1126283"/>
          </a:xfrm>
        </p:spPr>
        <p:txBody>
          <a:bodyPr/>
          <a:lstStyle/>
          <a:p>
            <a:pPr algn="ctr"/>
            <a:r>
              <a:rPr lang="en-US" altLang="en-ID" dirty="0" smtClean="0"/>
              <a:t>SENIN</a:t>
            </a:r>
            <a:r>
              <a:rPr lang="en-ID" dirty="0" smtClean="0"/>
              <a:t>, 2</a:t>
            </a:r>
            <a:r>
              <a:rPr lang="en-US" altLang="en-ID" dirty="0" smtClean="0"/>
              <a:t>4</a:t>
            </a:r>
            <a:r>
              <a:rPr lang="en-ID" dirty="0" smtClean="0"/>
              <a:t> </a:t>
            </a:r>
            <a:r>
              <a:rPr lang="en-US" altLang="en-ID" dirty="0" smtClean="0"/>
              <a:t>JANUARI</a:t>
            </a:r>
            <a:r>
              <a:rPr lang="en-ID" dirty="0" smtClean="0"/>
              <a:t> 202</a:t>
            </a:r>
            <a:r>
              <a:rPr lang="en-US" altLang="en-ID" dirty="0" smtClean="0"/>
              <a:t>2</a:t>
            </a:r>
            <a:r>
              <a:rPr lang="en-ID" dirty="0" smtClean="0"/>
              <a:t>	</a:t>
            </a:r>
            <a:endParaRPr lang="en-ID" dirty="0" smtClean="0"/>
          </a:p>
          <a:p>
            <a:pPr algn="ctr"/>
            <a:r>
              <a:rPr lang="en-US" altLang="en-ID" dirty="0" smtClean="0">
                <a:solidFill>
                  <a:schemeClr val="tx1"/>
                </a:solidFill>
              </a:rPr>
              <a:t>RUMAH BEASISWA BW</a:t>
            </a:r>
            <a:endParaRPr lang="en-US" altLang="en-ID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91005" y="1174750"/>
            <a:ext cx="8809355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91005" y="1174750"/>
            <a:ext cx="8809355" cy="495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91005" y="1174750"/>
            <a:ext cx="8809355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91005" y="1174750"/>
            <a:ext cx="8809355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91005" y="1174750"/>
            <a:ext cx="8809355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91005" y="1174750"/>
            <a:ext cx="8809355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91005" y="1174750"/>
            <a:ext cx="8809355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ID" sz="2400" dirty="0" err="1" smtClean="0"/>
              <a:t>Sudah ada pengalaman melamar? Pendapat kalian yang mana?</a:t>
            </a:r>
            <a:endParaRPr lang="en-US" altLang="en-ID" sz="2400" dirty="0" err="1" smtClean="0"/>
          </a:p>
          <a:p>
            <a:r>
              <a:rPr lang="en-US" altLang="en-ID" sz="2400" dirty="0" err="1" smtClean="0"/>
              <a:t>Salah satunya menulis essay atau proposal beasiswa</a:t>
            </a:r>
            <a:endParaRPr lang="en-US" sz="2400" dirty="0" smtClean="0"/>
          </a:p>
          <a:p>
            <a:r>
              <a:rPr lang="en-US" altLang="en-ID" sz="2400" dirty="0" err="1" smtClean="0"/>
              <a:t>Biasanya bersama form aplikasi beasiswa terintegrasi atau terpisah</a:t>
            </a:r>
            <a:endParaRPr lang="en-US" altLang="en-ID" sz="2400" dirty="0" err="1" smtClean="0"/>
          </a:p>
          <a:p>
            <a:r>
              <a:rPr lang="en-US" altLang="en-ID" sz="2400" dirty="0" err="1" smtClean="0"/>
              <a:t>Dikirim bersamaan dengan dokumen lain saat seleksi administrasi </a:t>
            </a:r>
            <a:endParaRPr lang="en-US" altLang="en-ID" sz="2400" dirty="0" err="1" smtClean="0"/>
          </a:p>
          <a:p>
            <a:r>
              <a:rPr lang="en-US" altLang="en-ID" sz="2400" dirty="0" err="1" smtClean="0"/>
              <a:t>Menjadi bahan interviewer atau penyelenggara beasiswa untuk digging pelamar </a:t>
            </a:r>
            <a:endParaRPr lang="en-US" altLang="en-ID" sz="2400" dirty="0" err="1" smtClean="0"/>
          </a:p>
          <a:p>
            <a:r>
              <a:rPr lang="en-ID" sz="2400" dirty="0" smtClean="0"/>
              <a:t> </a:t>
            </a:r>
            <a:r>
              <a:rPr lang="en-US" altLang="en-ID" sz="2400" dirty="0" smtClean="0"/>
              <a:t>Essay beasiswa berbeda-beda pertanyaan dan sasaran untuk mengetahui potensi pelamar</a:t>
            </a:r>
            <a:endParaRPr lang="en-ID" sz="2400" dirty="0" smtClean="0"/>
          </a:p>
          <a:p>
            <a:r>
              <a:rPr lang="en-ID" sz="2400" dirty="0" smtClean="0"/>
              <a:t>LPDP = </a:t>
            </a:r>
            <a:r>
              <a:rPr lang="en-US" altLang="en-ID" sz="2400" dirty="0" smtClean="0"/>
              <a:t>untuk essay terbagi dua...untuk S2 berupa kontribusi dan S3 </a:t>
            </a:r>
            <a:r>
              <a:rPr lang="en-ID" sz="2400" dirty="0" smtClean="0"/>
              <a:t>proposal </a:t>
            </a:r>
            <a:r>
              <a:rPr lang="en-ID" sz="2400" dirty="0" err="1" smtClean="0"/>
              <a:t>studi</a:t>
            </a:r>
            <a:r>
              <a:rPr lang="en-ID" sz="2400" dirty="0" smtClean="0"/>
              <a:t> </a:t>
            </a:r>
            <a:r>
              <a:rPr lang="en-ID" sz="2400" dirty="0" err="1" smtClean="0"/>
              <a:t>atau</a:t>
            </a:r>
            <a:r>
              <a:rPr lang="en-ID" sz="2400" dirty="0" smtClean="0"/>
              <a:t> </a:t>
            </a:r>
            <a:r>
              <a:rPr lang="en-ID" sz="2400" dirty="0" err="1" smtClean="0"/>
              <a:t>rencana</a:t>
            </a:r>
            <a:r>
              <a:rPr lang="en-ID" sz="2400" dirty="0" smtClean="0"/>
              <a:t> </a:t>
            </a:r>
            <a:r>
              <a:rPr lang="en-ID" sz="2400" dirty="0" err="1" smtClean="0"/>
              <a:t>studi</a:t>
            </a:r>
            <a:endParaRPr lang="en-ID" sz="2400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6700" y="148590"/>
            <a:ext cx="11315700" cy="582930"/>
          </a:xfrm>
        </p:spPr>
        <p:txBody>
          <a:bodyPr>
            <a:normAutofit fontScale="90000"/>
          </a:bodyPr>
          <a:lstStyle/>
          <a:p>
            <a:br>
              <a:rPr lang="en-ID" dirty="0"/>
            </a:br>
            <a:r>
              <a:rPr lang="en-US" sz="2800" dirty="0"/>
              <a:t>TANTANGAN DALAM MELAMAR BEASISWA DI BAGIAN APA?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D" sz="2400" dirty="0" smtClean="0"/>
              <a:t>Essay </a:t>
            </a:r>
            <a:r>
              <a:rPr lang="en-US" altLang="en-ID" sz="2400" dirty="0" smtClean="0"/>
              <a:t>sebagai kompilasi </a:t>
            </a:r>
            <a:r>
              <a:rPr lang="en-US" altLang="en-ID" sz="2400" dirty="0" err="1" smtClean="0"/>
              <a:t>pertanyaan</a:t>
            </a:r>
            <a:r>
              <a:rPr lang="en-ID" sz="2400" dirty="0" err="1" smtClean="0"/>
              <a:t> </a:t>
            </a:r>
            <a:r>
              <a:rPr lang="en-US" altLang="en-ID" sz="2400" dirty="0" err="1" smtClean="0"/>
              <a:t>utk mencari kelemahan, kelebihan,  potensi pelamar, visi personal </a:t>
            </a:r>
            <a:endParaRPr lang="en-ID" sz="2400" dirty="0" smtClean="0"/>
          </a:p>
          <a:p>
            <a:r>
              <a:rPr lang="en-US" altLang="en-ID" sz="2400" dirty="0" err="1" smtClean="0"/>
              <a:t>Baca beberapa kali, diskusi dengan senior/penerima beasiswa sebelum mengisi untuk mendapatkan insight, pointer untuk deskripsi tiap pertanyaan, kontemplasi atau bertanya kepada teman/kerabat/orang tua/dosen,</a:t>
            </a:r>
            <a:r>
              <a:rPr lang="en-ID" sz="2400" dirty="0" smtClean="0"/>
              <a:t> </a:t>
            </a:r>
            <a:r>
              <a:rPr lang="en-US" altLang="en-ID" sz="2400" dirty="0" smtClean="0"/>
              <a:t>menjelaskan kondisi yang menginspirasi/sesuai pengalaman</a:t>
            </a:r>
            <a:endParaRPr lang="en-ID" sz="2400" dirty="0"/>
          </a:p>
          <a:p>
            <a:r>
              <a:rPr lang="en-ID" sz="2400" dirty="0" err="1" smtClean="0"/>
              <a:t>Berikan</a:t>
            </a:r>
            <a:r>
              <a:rPr lang="en-ID" sz="2400" dirty="0" smtClean="0"/>
              <a:t> </a:t>
            </a:r>
            <a:r>
              <a:rPr lang="en-US" altLang="en-ID" sz="2400" dirty="0" smtClean="0"/>
              <a:t>penjelasan yang memantik penguji bertanya lebih </a:t>
            </a:r>
            <a:endParaRPr lang="en-US" altLang="en-ID" sz="2400" dirty="0" smtClean="0"/>
          </a:p>
          <a:p>
            <a:r>
              <a:rPr lang="en-US" altLang="en-ID" sz="2400" dirty="0" err="1" smtClean="0"/>
              <a:t>Kedepankan sudut pandang </a:t>
            </a:r>
            <a:r>
              <a:rPr lang="en-ID" sz="2400" dirty="0" err="1" smtClean="0"/>
              <a:t>penulis </a:t>
            </a:r>
            <a:r>
              <a:rPr lang="en-US" altLang="en-ID" sz="2400" dirty="0" err="1" smtClean="0"/>
              <a:t>yang aktif,</a:t>
            </a:r>
            <a:r>
              <a:rPr lang="en-ID" sz="2400" dirty="0" err="1" smtClean="0"/>
              <a:t> </a:t>
            </a:r>
            <a:r>
              <a:rPr lang="en-US" altLang="en-ID" sz="2400" dirty="0" err="1" smtClean="0"/>
              <a:t>tetap humble tidak angkuh</a:t>
            </a:r>
            <a:endParaRPr lang="en-ID" sz="2400" dirty="0" smtClean="0"/>
          </a:p>
          <a:p>
            <a:r>
              <a:rPr lang="en-US" altLang="en-ID" sz="2400" dirty="0" err="1" smtClean="0"/>
              <a:t>Fokus goal</a:t>
            </a:r>
            <a:r>
              <a:rPr lang="en-ID" sz="2400" dirty="0" smtClean="0"/>
              <a:t> </a:t>
            </a:r>
            <a:r>
              <a:rPr lang="en-US" altLang="en-ID" sz="2400" dirty="0" err="1" smtClean="0"/>
              <a:t>melamar</a:t>
            </a:r>
            <a:r>
              <a:rPr lang="en-ID" sz="2400" dirty="0" smtClean="0"/>
              <a:t> </a:t>
            </a:r>
            <a:r>
              <a:rPr lang="en-ID" sz="2400" dirty="0" err="1" smtClean="0"/>
              <a:t>beasiswa</a:t>
            </a:r>
            <a:r>
              <a:rPr lang="en-ID" sz="2400" dirty="0" smtClean="0"/>
              <a:t> </a:t>
            </a:r>
            <a:r>
              <a:rPr lang="en-US" altLang="en-ID" sz="2400" dirty="0" smtClean="0"/>
              <a:t>inline dgn program studi--&gt; output kedepan/kontribusi--&gt; bisa inline dengan pekerjaan, internship, atau kegiatan sosial </a:t>
            </a:r>
            <a:r>
              <a:rPr lang="en-ID" sz="2400" dirty="0"/>
              <a:t> </a:t>
            </a:r>
            <a:endParaRPr lang="en-US" sz="2400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ID" dirty="0" err="1" smtClean="0"/>
              <a:t>M</a:t>
            </a:r>
            <a:r>
              <a:rPr lang="en-ID" dirty="0" err="1" smtClean="0"/>
              <a:t>enulis</a:t>
            </a:r>
            <a:r>
              <a:rPr lang="en-ID" dirty="0" smtClean="0"/>
              <a:t> essay yang </a:t>
            </a:r>
            <a:r>
              <a:rPr lang="en-ID" dirty="0" err="1" smtClean="0"/>
              <a:t>baik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0317" y="-67945"/>
            <a:ext cx="10515600" cy="1325563"/>
          </a:xfrm>
        </p:spPr>
        <p:txBody>
          <a:bodyPr/>
          <a:lstStyle/>
          <a:p>
            <a:r>
              <a:rPr lang="en-ID" sz="3200" dirty="0" err="1" smtClean="0"/>
              <a:t>Bagaimana</a:t>
            </a:r>
            <a:r>
              <a:rPr lang="en-ID" sz="3200" dirty="0" smtClean="0"/>
              <a:t> </a:t>
            </a:r>
            <a:r>
              <a:rPr lang="en-ID" sz="3200" dirty="0" err="1" smtClean="0"/>
              <a:t>menulis</a:t>
            </a:r>
            <a:r>
              <a:rPr lang="en-ID" sz="3200" dirty="0" smtClean="0"/>
              <a:t> Essay yang </a:t>
            </a:r>
            <a:r>
              <a:rPr lang="en-ID" sz="3200" dirty="0" err="1" smtClean="0"/>
              <a:t>baik</a:t>
            </a:r>
            <a:r>
              <a:rPr lang="en-ID" sz="3200" dirty="0" smtClean="0"/>
              <a:t>?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40317" y="577533"/>
            <a:ext cx="5158316" cy="823912"/>
          </a:xfrm>
        </p:spPr>
        <p:txBody>
          <a:bodyPr/>
          <a:lstStyle/>
          <a:p>
            <a:r>
              <a:rPr lang="en-ID" dirty="0" smtClean="0"/>
              <a:t>DO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40317" y="1415415"/>
            <a:ext cx="5158316" cy="3684588"/>
          </a:xfrm>
        </p:spPr>
        <p:txBody>
          <a:bodyPr/>
          <a:lstStyle/>
          <a:p>
            <a:r>
              <a:rPr lang="en-ID" sz="2000" dirty="0" smtClean="0">
                <a:sym typeface="+mn-ea"/>
              </a:rPr>
              <a:t>KISS : keep it short and simple</a:t>
            </a:r>
            <a:endParaRPr lang="en-ID" sz="2000" dirty="0"/>
          </a:p>
          <a:p>
            <a:r>
              <a:rPr lang="en-ID" sz="2000" dirty="0" smtClean="0"/>
              <a:t>Baca </a:t>
            </a:r>
            <a:r>
              <a:rPr lang="en-US" altLang="en-ID" sz="2000" dirty="0" smtClean="0"/>
              <a:t>perlahan dan berulang masing2 point pertanyaan, minta pendapat orang lain yang berpengalaman apakh sama interpretasi, minta saran</a:t>
            </a:r>
            <a:endParaRPr lang="en-US" altLang="en-ID" sz="2000" dirty="0" smtClean="0"/>
          </a:p>
          <a:p>
            <a:r>
              <a:rPr lang="en-US" altLang="en-ID" sz="2000" dirty="0" err="1" smtClean="0"/>
              <a:t>Deskripi yang jelas, tidak berlebihan, to the point, sesuaikan dgn pertanyaan, bisa mnta diulang jika tidak paham, ini menjadi waktu tambahan utk menjawab </a:t>
            </a:r>
            <a:endParaRPr lang="en-ID" sz="2000" dirty="0" smtClean="0"/>
          </a:p>
          <a:p>
            <a:r>
              <a:rPr lang="en-US" altLang="en-ID" sz="2000" dirty="0" err="1" smtClean="0"/>
              <a:t>E</a:t>
            </a:r>
            <a:r>
              <a:rPr lang="en-ID" sz="2000" dirty="0" smtClean="0"/>
              <a:t>ssay </a:t>
            </a:r>
            <a:r>
              <a:rPr lang="en-US" altLang="en-ID" sz="2000" dirty="0" smtClean="0"/>
              <a:t>gambaran singkat dan penjelasan kita menjadi pelengkap yang tidak tertulis</a:t>
            </a:r>
            <a:endParaRPr lang="en-US" altLang="en-ID" sz="2000" dirty="0" smtClean="0"/>
          </a:p>
          <a:p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535623"/>
            <a:ext cx="5183717" cy="823912"/>
          </a:xfrm>
        </p:spPr>
        <p:txBody>
          <a:bodyPr/>
          <a:lstStyle/>
          <a:p>
            <a:r>
              <a:rPr lang="en-ID" dirty="0" smtClean="0"/>
              <a:t>DON’T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1471295"/>
            <a:ext cx="5183717" cy="3684588"/>
          </a:xfrm>
        </p:spPr>
        <p:txBody>
          <a:bodyPr/>
          <a:lstStyle/>
          <a:p>
            <a:r>
              <a:rPr lang="en-ID" sz="2800" dirty="0" err="1" smtClean="0"/>
              <a:t>merendahkan</a:t>
            </a:r>
            <a:r>
              <a:rPr lang="en-ID" sz="2800" dirty="0" smtClean="0"/>
              <a:t> orang lain</a:t>
            </a:r>
            <a:r>
              <a:rPr lang="en-US" altLang="en-ID" sz="2800" dirty="0" smtClean="0"/>
              <a:t>, underestimate</a:t>
            </a:r>
            <a:endParaRPr lang="en-ID" sz="2800" dirty="0" smtClean="0"/>
          </a:p>
          <a:p>
            <a:r>
              <a:rPr lang="en-ID" sz="2800" dirty="0" err="1" smtClean="0"/>
              <a:t>Tidak</a:t>
            </a:r>
            <a:r>
              <a:rPr lang="en-ID" sz="2800" dirty="0" smtClean="0"/>
              <a:t> </a:t>
            </a:r>
            <a:r>
              <a:rPr lang="en-ID" sz="2800" dirty="0" err="1" smtClean="0"/>
              <a:t>perlu</a:t>
            </a:r>
            <a:r>
              <a:rPr lang="en-ID" sz="2800" dirty="0" smtClean="0"/>
              <a:t> </a:t>
            </a:r>
            <a:r>
              <a:rPr lang="en-ID" sz="2800" dirty="0" err="1" smtClean="0"/>
              <a:t>dilengkapi</a:t>
            </a:r>
            <a:r>
              <a:rPr lang="en-ID" sz="2800" dirty="0" smtClean="0"/>
              <a:t> </a:t>
            </a:r>
            <a:r>
              <a:rPr lang="en-ID" sz="2800" dirty="0" err="1" smtClean="0"/>
              <a:t>dgn</a:t>
            </a:r>
            <a:r>
              <a:rPr lang="en-ID" sz="2800" dirty="0" smtClean="0"/>
              <a:t> quotation, </a:t>
            </a:r>
            <a:r>
              <a:rPr lang="en-ID" sz="2800" dirty="0" err="1" smtClean="0"/>
              <a:t>referensi</a:t>
            </a:r>
            <a:endParaRPr lang="en-ID" sz="2800" dirty="0" smtClean="0"/>
          </a:p>
          <a:p>
            <a:endParaRPr lang="en-ID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492" y="23076"/>
            <a:ext cx="9198741" cy="1796093"/>
          </a:xfrm>
        </p:spPr>
        <p:txBody>
          <a:bodyPr>
            <a:normAutofit/>
          </a:bodyPr>
          <a:lstStyle/>
          <a:p>
            <a:pPr algn="ctr"/>
            <a:r>
              <a:rPr lang="en-US" altLang="en-ID" sz="2400" b="1" dirty="0" smtClean="0">
                <a:solidFill>
                  <a:schemeClr val="tx1"/>
                </a:solidFill>
              </a:rPr>
              <a:t>ESSAY LPDP UNTUK MASTER</a:t>
            </a:r>
            <a:br>
              <a:rPr lang="en-ID" sz="2400" b="1" dirty="0" smtClean="0">
                <a:solidFill>
                  <a:schemeClr val="tx1"/>
                </a:solidFill>
              </a:rPr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205" y="981075"/>
            <a:ext cx="10344150" cy="370776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/>
              <a:t>Komitmen</a:t>
            </a:r>
            <a:r>
              <a:rPr lang="en-US" sz="2800" b="1" dirty="0"/>
              <a:t> </a:t>
            </a:r>
            <a:r>
              <a:rPr lang="en-US" sz="2800" b="1" dirty="0" err="1"/>
              <a:t>kembali</a:t>
            </a:r>
            <a:r>
              <a:rPr lang="en-US" sz="2800" b="1" dirty="0"/>
              <a:t> </a:t>
            </a:r>
            <a:r>
              <a:rPr lang="en-US" sz="2800" b="1" dirty="0" err="1"/>
              <a:t>ke</a:t>
            </a:r>
            <a:r>
              <a:rPr lang="en-US" sz="2800" b="1" dirty="0"/>
              <a:t> Indonesia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rencana</a:t>
            </a:r>
            <a:r>
              <a:rPr lang="en-US" sz="2800" b="1" dirty="0"/>
              <a:t> </a:t>
            </a:r>
            <a:r>
              <a:rPr lang="en-US" sz="2800" b="1" dirty="0" err="1"/>
              <a:t>kontribusi</a:t>
            </a:r>
            <a:r>
              <a:rPr lang="en-US" sz="2800" b="1" dirty="0"/>
              <a:t> di Indonesia </a:t>
            </a:r>
            <a:r>
              <a:rPr lang="en-US" sz="2800" b="1" dirty="0" err="1"/>
              <a:t>pasca</a:t>
            </a:r>
            <a:r>
              <a:rPr lang="en-US" sz="2800" b="1" dirty="0"/>
              <a:t> </a:t>
            </a:r>
            <a:r>
              <a:rPr lang="en-US" sz="2800" b="1" dirty="0" err="1"/>
              <a:t>studi</a:t>
            </a:r>
            <a:r>
              <a:rPr lang="en-US" sz="2800" b="1" dirty="0"/>
              <a:t> (1500 – 2000 kata) 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dirty="0" smtClean="0"/>
              <a:t>✓ </a:t>
            </a:r>
            <a:r>
              <a:rPr lang="en-US" sz="2800" dirty="0" err="1"/>
              <a:t>Penjelasan pribadi, sekolah, keluarga, kerja dan minat</a:t>
            </a:r>
            <a:r>
              <a:rPr lang="en-US" sz="2800" dirty="0"/>
              <a:t>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✓ </a:t>
            </a:r>
            <a:r>
              <a:rPr lang="en-US" sz="2800" dirty="0" err="1"/>
              <a:t>Penjelasan</a:t>
            </a:r>
            <a:r>
              <a:rPr lang="en-US" sz="2800" dirty="0"/>
              <a:t> </a:t>
            </a:r>
            <a:r>
              <a:rPr lang="en-US" sz="2800" dirty="0" err="1"/>
              <a:t>masalah</a:t>
            </a:r>
            <a:r>
              <a:rPr lang="en-US" sz="2800" dirty="0"/>
              <a:t> aktual dan penting yang sedang Indonesia </a:t>
            </a:r>
            <a:r>
              <a:rPr lang="en-US" sz="2800" dirty="0" err="1"/>
              <a:t>ataupun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 kita alami dan apa jalan keluar yang kita bisa berikan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✓ </a:t>
            </a:r>
            <a:r>
              <a:rPr lang="en-US" sz="2800" dirty="0" err="1"/>
              <a:t>Menjelask</a:t>
            </a:r>
            <a:r>
              <a:rPr lang="en-US" sz="2800" dirty="0"/>
              <a:t> </a:t>
            </a:r>
            <a:r>
              <a:rPr lang="en-US" sz="2800" dirty="0" err="1"/>
              <a:t>pentingnya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yang telah dan akan kita ambil korelasi dan visi, kemungkinan ilmu tersebut memberikan dampak luas dan mempengaruhi penelitian lain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✓ Menceritakan </a:t>
            </a:r>
            <a:r>
              <a:rPr lang="en-US" sz="2800" dirty="0" err="1"/>
              <a:t>mimpi, harapan</a:t>
            </a:r>
            <a:r>
              <a:rPr lang="en-US" sz="2800" dirty="0"/>
              <a:t> kita untuk kondisi Indonesia yang lebih baik, </a:t>
            </a:r>
            <a:r>
              <a:rPr lang="en-US" sz="2800" dirty="0" err="1"/>
              <a:t>peran</a:t>
            </a:r>
            <a:r>
              <a:rPr lang="en-US" sz="2800" dirty="0"/>
              <a:t> </a:t>
            </a:r>
            <a:r>
              <a:rPr lang="en-US" sz="2800" dirty="0" err="1"/>
              <a:t>apa, tindakan, dan upaya apa untuk mewujudkan mimpi tersebut 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4170"/>
            <a:ext cx="10972800" cy="582613"/>
          </a:xfrm>
        </p:spPr>
        <p:txBody>
          <a:bodyPr>
            <a:normAutofit/>
          </a:bodyPr>
          <a:lstStyle/>
          <a:p>
            <a:r>
              <a:rPr lang="en-US" altLang="en-ID" sz="2400" dirty="0" smtClean="0">
                <a:solidFill>
                  <a:schemeClr val="tx1"/>
                </a:solidFill>
              </a:rPr>
              <a:t>ESSAY UNTUK DOKTOR LEBIH KEPADA PROPOSAL</a:t>
            </a:r>
            <a:endParaRPr lang="en-US" altLang="en-ID" sz="2400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" y="1080770"/>
            <a:ext cx="11100435" cy="422275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b="1" dirty="0"/>
              <a:t>Proposal </a:t>
            </a:r>
            <a:r>
              <a:rPr lang="en-US" b="1" dirty="0" err="1"/>
              <a:t>Penelitian</a:t>
            </a:r>
            <a:r>
              <a:rPr lang="en-US" b="1" dirty="0"/>
              <a:t> (</a:t>
            </a:r>
            <a:r>
              <a:rPr lang="en-US" b="1" dirty="0" err="1"/>
              <a:t>Khusus</a:t>
            </a:r>
            <a:r>
              <a:rPr lang="en-US" b="1" dirty="0"/>
              <a:t> </a:t>
            </a:r>
            <a:r>
              <a:rPr lang="en-US" b="1" dirty="0" err="1"/>
              <a:t>Doktor</a:t>
            </a:r>
            <a:r>
              <a:rPr lang="en-US" b="1" dirty="0"/>
              <a:t>) (1500 – 2000 kata</a:t>
            </a:r>
            <a:r>
              <a:rPr lang="en-US" b="1" dirty="0" smtClean="0"/>
              <a:t>)</a:t>
            </a:r>
            <a:endParaRPr lang="en-US" b="1" dirty="0" smtClean="0"/>
          </a:p>
          <a:p>
            <a:pPr marL="0" indent="0">
              <a:buNone/>
            </a:pPr>
            <a:r>
              <a:rPr lang="en-US" dirty="0"/>
              <a:t>✓ 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: researchable – doable within the timeframe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✓ </a:t>
            </a:r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diteliti</a:t>
            </a:r>
            <a:r>
              <a:rPr lang="en-US" dirty="0" smtClean="0"/>
              <a:t>,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diteliti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gap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✓ </a:t>
            </a:r>
            <a:r>
              <a:rPr lang="en-US" dirty="0" err="1"/>
              <a:t>Perumusan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mengisi</a:t>
            </a:r>
            <a:r>
              <a:rPr lang="en-US" dirty="0" smtClean="0"/>
              <a:t> gap yang </a:t>
            </a:r>
            <a:r>
              <a:rPr lang="en-US" dirty="0" err="1" smtClean="0"/>
              <a:t>muncul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✓ </a:t>
            </a:r>
            <a:r>
              <a:rPr lang="en-US" dirty="0" err="1"/>
              <a:t>Pertanyaan</a:t>
            </a:r>
            <a:r>
              <a:rPr lang="en-US" dirty="0"/>
              <a:t>/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Rumuskan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✓ </a:t>
            </a:r>
            <a:r>
              <a:rPr lang="en-US" dirty="0" err="1"/>
              <a:t>Kelogisan</a:t>
            </a:r>
            <a:r>
              <a:rPr lang="en-US" dirty="0"/>
              <a:t> (Rationale</a:t>
            </a:r>
            <a:r>
              <a:rPr lang="en-US" dirty="0" smtClean="0"/>
              <a:t>):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✓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✓ </a:t>
            </a:r>
            <a:r>
              <a:rPr lang="en-US" dirty="0" err="1" smtClean="0"/>
              <a:t>Signifikansi</a:t>
            </a:r>
            <a:r>
              <a:rPr lang="en-US" dirty="0" smtClean="0"/>
              <a:t>/</a:t>
            </a:r>
            <a:r>
              <a:rPr lang="en-US" dirty="0" err="1" smtClean="0"/>
              <a:t>Manfaat</a:t>
            </a:r>
            <a:r>
              <a:rPr lang="en-US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✓ </a:t>
            </a:r>
            <a:r>
              <a:rPr lang="en-US" dirty="0" err="1"/>
              <a:t>Kesimpulan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Saran.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✓ </a:t>
            </a:r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Pustaka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572" y="201706"/>
            <a:ext cx="8911687" cy="860612"/>
          </a:xfrm>
        </p:spPr>
        <p:txBody>
          <a:bodyPr/>
          <a:lstStyle/>
          <a:p>
            <a:pPr algn="l"/>
            <a:r>
              <a:rPr lang="en-US" altLang="en-ID" dirty="0" smtClean="0"/>
              <a:t>REFERENSI</a:t>
            </a:r>
            <a:endParaRPr lang="en-US" altLang="en-ID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01906" y="1062318"/>
            <a:ext cx="9702706" cy="4848904"/>
          </a:xfrm>
        </p:spPr>
        <p:txBody>
          <a:bodyPr>
            <a:normAutofit fontScale="85000"/>
          </a:bodyPr>
          <a:lstStyle/>
          <a:p>
            <a:pPr marL="571500" indent="-571500">
              <a:buNone/>
            </a:pPr>
            <a:r>
              <a:rPr lang="en-US" dirty="0">
                <a:latin typeface="Californian FB" panose="0207040306080B030204" pitchFamily="18" charset="0"/>
              </a:rPr>
              <a:t>1.</a:t>
            </a:r>
            <a:r>
              <a:rPr lang="en-US" sz="2000" dirty="0">
                <a:latin typeface="Californian FB" panose="0207040306080B030204" pitchFamily="18" charset="0"/>
              </a:rPr>
              <a:t>Taylor &amp; Francis </a:t>
            </a:r>
            <a:r>
              <a:rPr lang="en-US" sz="2000" dirty="0">
                <a:latin typeface="Californian FB" panose="0207040306080B030204" pitchFamily="18" charset="0"/>
                <a:hlinkClick r:id="rId1"/>
              </a:rPr>
              <a:t>https://www.tandfonline.com/openaccess</a:t>
            </a:r>
            <a:endParaRPr lang="en-US" sz="2000" dirty="0">
              <a:latin typeface="Californian FB" panose="0207040306080B030204" pitchFamily="18" charset="0"/>
            </a:endParaRPr>
          </a:p>
          <a:p>
            <a:pPr marL="571500" indent="-571500">
              <a:buNone/>
            </a:pPr>
            <a:r>
              <a:rPr lang="en-US" sz="2000" dirty="0">
                <a:latin typeface="Californian FB" panose="0207040306080B030204" pitchFamily="18" charset="0"/>
              </a:rPr>
              <a:t>2. </a:t>
            </a:r>
            <a:r>
              <a:rPr lang="en-US" sz="2000" dirty="0" err="1">
                <a:latin typeface="Californian FB" panose="0207040306080B030204" pitchFamily="18" charset="0"/>
              </a:rPr>
              <a:t>ElSEVIER</a:t>
            </a:r>
            <a:r>
              <a:rPr lang="en-US" sz="2000" dirty="0">
                <a:latin typeface="Californian FB" panose="0207040306080B030204" pitchFamily="18" charset="0"/>
              </a:rPr>
              <a:t> </a:t>
            </a:r>
            <a:r>
              <a:rPr lang="en-US" sz="2000" dirty="0">
                <a:latin typeface="Californian FB" panose="0207040306080B030204" pitchFamily="18" charset="0"/>
                <a:hlinkClick r:id="rId2"/>
              </a:rPr>
              <a:t>https://www.elsevier.com/about/open-science/open-access/open-access-journals</a:t>
            </a:r>
            <a:endParaRPr lang="en-US" sz="2000" dirty="0">
              <a:latin typeface="Californian FB" panose="0207040306080B030204" pitchFamily="18" charset="0"/>
            </a:endParaRPr>
          </a:p>
          <a:p>
            <a:pPr marL="571500" indent="-571500">
              <a:buNone/>
            </a:pPr>
            <a:r>
              <a:rPr lang="en-US" sz="2000" dirty="0">
                <a:latin typeface="Californian FB" panose="0207040306080B030204" pitchFamily="18" charset="0"/>
              </a:rPr>
              <a:t>3.WILEY </a:t>
            </a:r>
            <a:r>
              <a:rPr lang="en-US" sz="2000" dirty="0">
                <a:latin typeface="Californian FB" panose="0207040306080B030204" pitchFamily="18" charset="0"/>
                <a:hlinkClick r:id="rId3"/>
              </a:rPr>
              <a:t>https://authorservices.wiley.com/open-research/open-access/index.html</a:t>
            </a:r>
            <a:endParaRPr lang="en-US" sz="2000" dirty="0">
              <a:latin typeface="Californian FB" panose="0207040306080B030204" pitchFamily="18" charset="0"/>
            </a:endParaRPr>
          </a:p>
          <a:p>
            <a:pPr marL="571500" indent="-571500">
              <a:buNone/>
            </a:pPr>
            <a:r>
              <a:rPr lang="en-US" sz="2000" dirty="0">
                <a:latin typeface="Californian FB" panose="0207040306080B030204" pitchFamily="18" charset="0"/>
              </a:rPr>
              <a:t>4. SPRINGER </a:t>
            </a:r>
            <a:r>
              <a:rPr lang="en-US" sz="2000" dirty="0">
                <a:latin typeface="Californian FB" panose="0207040306080B030204" pitchFamily="18" charset="0"/>
                <a:hlinkClick r:id="rId4"/>
              </a:rPr>
              <a:t>https://www.springeropen.com/</a:t>
            </a:r>
            <a:endParaRPr lang="en-US" sz="2000" dirty="0">
              <a:latin typeface="Californian FB" panose="0207040306080B030204" pitchFamily="18" charset="0"/>
            </a:endParaRPr>
          </a:p>
          <a:p>
            <a:pPr marL="571500" indent="-571500">
              <a:buNone/>
            </a:pPr>
            <a:r>
              <a:rPr lang="en-US" sz="2000" dirty="0">
                <a:latin typeface="Californian FB" panose="0207040306080B030204" pitchFamily="18" charset="0"/>
              </a:rPr>
              <a:t>5. SCIENCE OPEN </a:t>
            </a:r>
            <a:r>
              <a:rPr lang="en-US" sz="2000" dirty="0">
                <a:latin typeface="Californian FB" panose="0207040306080B030204" pitchFamily="18" charset="0"/>
                <a:hlinkClick r:id="rId5"/>
              </a:rPr>
              <a:t>https://www.scienceopen.com/</a:t>
            </a:r>
            <a:endParaRPr lang="en-US" sz="2000" dirty="0">
              <a:latin typeface="Californian FB" panose="0207040306080B030204" pitchFamily="18" charset="0"/>
            </a:endParaRPr>
          </a:p>
          <a:p>
            <a:pPr marL="571500" indent="-571500">
              <a:buNone/>
            </a:pPr>
            <a:r>
              <a:rPr lang="en-US" sz="2000" dirty="0">
                <a:latin typeface="Californian FB" panose="0207040306080B030204" pitchFamily="18" charset="0"/>
              </a:rPr>
              <a:t>6. SCIENCE DIRECT </a:t>
            </a:r>
            <a:r>
              <a:rPr lang="en-US" sz="2000" dirty="0">
                <a:latin typeface="Californian FB" panose="0207040306080B030204" pitchFamily="18" charset="0"/>
                <a:hlinkClick r:id="rId6"/>
              </a:rPr>
              <a:t>https://www.sciencedirect.com/browse/journals-and-books</a:t>
            </a:r>
            <a:endParaRPr lang="en-US" sz="2000" dirty="0">
              <a:latin typeface="Californian FB" panose="0207040306080B030204" pitchFamily="18" charset="0"/>
            </a:endParaRPr>
          </a:p>
          <a:p>
            <a:pPr marL="571500" indent="-571500">
              <a:buNone/>
            </a:pPr>
            <a:r>
              <a:rPr lang="en-US" sz="2000" dirty="0">
                <a:latin typeface="Californian FB" panose="0207040306080B030204" pitchFamily="18" charset="0"/>
              </a:rPr>
              <a:t>7. JSTORhttps://about.jstor.org/oa-and-free/</a:t>
            </a:r>
            <a:endParaRPr lang="en-US" sz="2000" dirty="0">
              <a:latin typeface="Californian FB" panose="0207040306080B030204" pitchFamily="18" charset="0"/>
            </a:endParaRPr>
          </a:p>
          <a:p>
            <a:pPr marL="571500" indent="-571500">
              <a:buNone/>
            </a:pPr>
            <a:r>
              <a:rPr lang="en-US" sz="2000" dirty="0">
                <a:latin typeface="Californian FB" panose="0207040306080B030204" pitchFamily="18" charset="0"/>
              </a:rPr>
              <a:t>8. (OAL)OPEN ACCESS LIBRARY </a:t>
            </a:r>
            <a:r>
              <a:rPr lang="en-US" sz="2000" dirty="0">
                <a:latin typeface="Californian FB" panose="0207040306080B030204" pitchFamily="18" charset="0"/>
                <a:hlinkClick r:id="rId7"/>
              </a:rPr>
              <a:t>http://www.oalib.com/</a:t>
            </a:r>
            <a:endParaRPr lang="en-US" sz="2000" dirty="0">
              <a:latin typeface="Californian FB" panose="0207040306080B030204" pitchFamily="18" charset="0"/>
            </a:endParaRPr>
          </a:p>
          <a:p>
            <a:pPr marL="571500" indent="-571500">
              <a:buNone/>
            </a:pPr>
            <a:r>
              <a:rPr lang="en-US" sz="2000" dirty="0">
                <a:latin typeface="Californian FB" panose="0207040306080B030204" pitchFamily="18" charset="0"/>
              </a:rPr>
              <a:t>9. OXFORD ACADEMIC </a:t>
            </a:r>
            <a:r>
              <a:rPr lang="en-US" sz="2000" dirty="0">
                <a:latin typeface="Californian FB" panose="0207040306080B030204" pitchFamily="18" charset="0"/>
                <a:hlinkClick r:id="rId8"/>
              </a:rPr>
              <a:t>https://academic.oup.com/journals/pages/open_access</a:t>
            </a:r>
            <a:endParaRPr lang="en-US" sz="2000" dirty="0">
              <a:latin typeface="Californian FB" panose="0207040306080B030204" pitchFamily="18" charset="0"/>
            </a:endParaRPr>
          </a:p>
          <a:p>
            <a:pPr marL="571500" indent="-571500">
              <a:buNone/>
            </a:pPr>
            <a:r>
              <a:rPr lang="en-US" sz="2000" dirty="0">
                <a:latin typeface="Californian FB" panose="0207040306080B030204" pitchFamily="18" charset="0"/>
              </a:rPr>
              <a:t>10. KARGERhttps://www.karger.com/OpenAccess</a:t>
            </a:r>
            <a:endParaRPr lang="en-US" sz="2000" dirty="0">
              <a:latin typeface="Californian FB" panose="0207040306080B030204" pitchFamily="18" charset="0"/>
            </a:endParaRPr>
          </a:p>
          <a:p>
            <a:pPr marL="571500" indent="-571500">
              <a:buNone/>
            </a:pPr>
            <a:r>
              <a:rPr lang="en-US" sz="2000" dirty="0">
                <a:latin typeface="Californian FB" panose="0207040306080B030204" pitchFamily="18" charset="0"/>
              </a:rPr>
              <a:t>12. THIEME OPEN </a:t>
            </a:r>
            <a:r>
              <a:rPr lang="en-US" sz="2000" dirty="0">
                <a:latin typeface="Californian FB" panose="0207040306080B030204" pitchFamily="18" charset="0"/>
                <a:hlinkClick r:id="rId9"/>
              </a:rPr>
              <a:t>https://open.thieme.com/web/19/home</a:t>
            </a:r>
            <a:endParaRPr lang="en-US" sz="2000" dirty="0">
              <a:latin typeface="Californian FB" panose="0207040306080B030204" pitchFamily="18" charset="0"/>
            </a:endParaRPr>
          </a:p>
          <a:p>
            <a:pPr marL="571500" indent="-571500">
              <a:buNone/>
            </a:pPr>
            <a:r>
              <a:rPr lang="en-US" sz="2000" dirty="0">
                <a:latin typeface="Californian FB" panose="0207040306080B030204" pitchFamily="18" charset="0"/>
              </a:rPr>
              <a:t>13. OMNICS OPEN ACCESShttps://www.omicsonline.org/</a:t>
            </a:r>
            <a:endParaRPr lang="en-US" sz="2000" dirty="0">
              <a:latin typeface="Californian FB" panose="0207040306080B030204" pitchFamily="18" charset="0"/>
            </a:endParaRPr>
          </a:p>
          <a:p>
            <a:pPr marL="571500" indent="-571500">
              <a:buNone/>
            </a:pPr>
            <a:r>
              <a:rPr lang="en-US" sz="2000" dirty="0">
                <a:latin typeface="Californian FB" panose="0207040306080B030204" pitchFamily="18" charset="0"/>
              </a:rPr>
              <a:t>14. MDPI </a:t>
            </a:r>
            <a:r>
              <a:rPr lang="en-US" sz="2000" dirty="0">
                <a:latin typeface="Californian FB" panose="0207040306080B030204" pitchFamily="18" charset="0"/>
                <a:hlinkClick r:id="rId10"/>
              </a:rPr>
              <a:t>https://www.mdpi.com/about/journals</a:t>
            </a:r>
            <a:endParaRPr lang="en-US" sz="2000" dirty="0">
              <a:latin typeface="Californian FB" panose="0207040306080B030204" pitchFamily="18" charset="0"/>
            </a:endParaRPr>
          </a:p>
          <a:p>
            <a:pPr marL="571500" indent="-571500">
              <a:buNone/>
            </a:pPr>
            <a:r>
              <a:rPr lang="en-US" sz="2000" dirty="0">
                <a:latin typeface="Californian FB" panose="0207040306080B030204" pitchFamily="18" charset="0"/>
              </a:rPr>
              <a:t>15. DIRECTORY OF OPEN SCIENCE ARTICLEShttps://www.doaj.org/</a:t>
            </a:r>
            <a:endParaRPr lang="en-US" sz="2000" dirty="0"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91040"/>
            <a:ext cx="8911687" cy="760937"/>
          </a:xfrm>
        </p:spPr>
        <p:txBody>
          <a:bodyPr/>
          <a:lstStyle/>
          <a:p>
            <a:pPr algn="l"/>
            <a:r>
              <a:rPr lang="en-US" altLang="en-ID" dirty="0" smtClean="0"/>
              <a:t>REFERENSI 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380129" y="1385047"/>
            <a:ext cx="9124483" cy="4526175"/>
          </a:xfrm>
        </p:spPr>
        <p:txBody>
          <a:bodyPr>
            <a:normAutofit/>
          </a:bodyPr>
          <a:lstStyle/>
          <a:p>
            <a:pPr marL="514350" indent="-514350" eaLnBrk="1" hangingPunct="1"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en-ID" sz="2400" dirty="0" smtClean="0">
                <a:latin typeface="Californian FB" panose="0207040306080B030204" pitchFamily="18" charset="0"/>
              </a:rPr>
              <a:t>Publish or perish</a:t>
            </a:r>
            <a:endParaRPr lang="en-US" sz="2400" dirty="0" smtClean="0">
              <a:latin typeface="Californian FB" panose="0207040306080B030204" pitchFamily="18" charset="0"/>
            </a:endParaRPr>
          </a:p>
          <a:p>
            <a:pPr marL="514350" indent="-514350" eaLnBrk="1" hangingPunct="1"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en-ID" sz="2400" dirty="0" smtClean="0">
                <a:latin typeface="Californian FB" panose="0207040306080B030204" pitchFamily="18" charset="0"/>
              </a:rPr>
              <a:t>Open knowledge maps</a:t>
            </a:r>
            <a:endParaRPr lang="en-ID" sz="2400" dirty="0" smtClean="0">
              <a:latin typeface="Californian FB" panose="0207040306080B030204" pitchFamily="18" charset="0"/>
            </a:endParaRPr>
          </a:p>
          <a:p>
            <a:pPr marL="514350" indent="-514350" eaLnBrk="1" hangingPunct="1"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en-ID" sz="2400" dirty="0" smtClean="0">
                <a:latin typeface="Californian FB" panose="0207040306080B030204" pitchFamily="18" charset="0"/>
              </a:rPr>
              <a:t>Seforra.com</a:t>
            </a:r>
            <a:endParaRPr lang="en-ID" sz="2400" dirty="0" smtClean="0">
              <a:latin typeface="Californian FB" panose="0207040306080B030204" pitchFamily="18" charset="0"/>
            </a:endParaRPr>
          </a:p>
          <a:p>
            <a:pPr marL="514350" indent="-514350" eaLnBrk="1" hangingPunct="1"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en-ID" sz="2400" dirty="0" err="1" smtClean="0">
                <a:latin typeface="Californian FB" panose="0207040306080B030204" pitchFamily="18" charset="0"/>
              </a:rPr>
              <a:t>Vosviewer</a:t>
            </a:r>
            <a:endParaRPr lang="en-ID" sz="2400" dirty="0" smtClean="0">
              <a:latin typeface="Californian FB" panose="0207040306080B030204" pitchFamily="18" charset="0"/>
            </a:endParaRPr>
          </a:p>
          <a:p>
            <a:pPr marL="514350" indent="-514350" eaLnBrk="1" hangingPunct="1"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en-ID" sz="2400" dirty="0" smtClean="0">
                <a:latin typeface="Californian FB" panose="0207040306080B030204" pitchFamily="18" charset="0"/>
              </a:rPr>
              <a:t>Libgen.org</a:t>
            </a:r>
            <a:endParaRPr lang="en-ID" sz="2400" dirty="0" smtClean="0">
              <a:latin typeface="Californian FB" panose="0207040306080B030204" pitchFamily="18" charset="0"/>
            </a:endParaRPr>
          </a:p>
          <a:p>
            <a:pPr marL="514350" indent="-514350" eaLnBrk="1" hangingPunct="1"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en-ID" sz="2400" dirty="0" smtClean="0">
                <a:latin typeface="Californian FB" panose="0207040306080B030204" pitchFamily="18" charset="0"/>
              </a:rPr>
              <a:t>Sci-hub.se</a:t>
            </a:r>
            <a:endParaRPr lang="en-ID" sz="2400" dirty="0" smtClean="0">
              <a:latin typeface="Californian FB" panose="0207040306080B030204" pitchFamily="18" charset="0"/>
            </a:endParaRPr>
          </a:p>
          <a:p>
            <a:pPr marL="514350" indent="-514350" eaLnBrk="1" hangingPunct="1"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en-ID" sz="2400" dirty="0" smtClean="0">
                <a:latin typeface="Californian FB" panose="0207040306080B030204" pitchFamily="18" charset="0"/>
              </a:rPr>
              <a:t>Book.cc</a:t>
            </a:r>
            <a:endParaRPr lang="en-ID" sz="2400" dirty="0" smtClean="0">
              <a:latin typeface="Californian FB" panose="0207040306080B030204" pitchFamily="18" charset="0"/>
            </a:endParaRPr>
          </a:p>
          <a:p>
            <a:pPr marL="514350" indent="-514350" eaLnBrk="1" hangingPunct="1"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en-ID" sz="2400" dirty="0" err="1" smtClean="0">
                <a:latin typeface="Californian FB" panose="0207040306080B030204" pitchFamily="18" charset="0"/>
              </a:rPr>
              <a:t>Mendeley</a:t>
            </a:r>
            <a:endParaRPr lang="en-ID" sz="2400" dirty="0" err="1" smtClean="0">
              <a:latin typeface="Californian FB" panose="0207040306080B030204" pitchFamily="18" charset="0"/>
            </a:endParaRPr>
          </a:p>
          <a:p>
            <a:pPr marL="0" indent="0" eaLnBrk="1" hangingPunct="1">
              <a:buClr>
                <a:schemeClr val="tx1"/>
              </a:buClr>
              <a:buSzTx/>
              <a:buFont typeface="Wingdings" panose="05000000000000000000" pitchFamily="2" charset="2"/>
              <a:buNone/>
            </a:pPr>
            <a:endParaRPr lang="en-ID" sz="2400" dirty="0" smtClean="0">
              <a:latin typeface="Californian FB" panose="0207040306080B030204" pitchFamily="18" charset="0"/>
            </a:endParaRPr>
          </a:p>
          <a:p>
            <a:pPr marL="514350" indent="-514350" eaLnBrk="1" hangingPunct="1"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endParaRPr lang="en-US" sz="2400" dirty="0" smtClean="0">
              <a:latin typeface="Californian FB" panose="0207040306080B0302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05460" y="191135"/>
            <a:ext cx="11337925" cy="66370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mmunications and Dialogues">
  <a:themeElements>
    <a:clrScheme name="Communications and Dialogu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Communications and Dialog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3758</Words>
  <Application>WPS Presentation</Application>
  <PresentationFormat>Widescreen</PresentationFormat>
  <Paragraphs>92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SimSun</vt:lpstr>
      <vt:lpstr>Wingdings</vt:lpstr>
      <vt:lpstr>Wingdings 3</vt:lpstr>
      <vt:lpstr>Arial</vt:lpstr>
      <vt:lpstr>Californian FB</vt:lpstr>
      <vt:lpstr>Century Gothic</vt:lpstr>
      <vt:lpstr>Microsoft YaHei</vt:lpstr>
      <vt:lpstr>Arial Unicode MS</vt:lpstr>
      <vt:lpstr>Calibri</vt:lpstr>
      <vt:lpstr>Communications and Dialogues</vt:lpstr>
      <vt:lpstr>Essay Beasiswa</vt:lpstr>
      <vt:lpstr>What is the most challenging part in preparing your scholarship? </vt:lpstr>
      <vt:lpstr>Bagaimana cara menulis essay yang baik?</vt:lpstr>
      <vt:lpstr>Bagaimana menulis Essay yang baik?</vt:lpstr>
      <vt:lpstr>Essay beasiswa LPDP 2021 1. Personal statement/motivation letter/statement of purpose √ 2. Komitmen kembali ke Indonesia dan rencana kontribusi di Indonesia   pasca studi  2. Proposal Penelitian (khusus doktor)</vt:lpstr>
      <vt:lpstr>Essay beasiswa LPDP 2021 1. Personal statement 2. Proposal Penelitian (khusus doktor)</vt:lpstr>
      <vt:lpstr>Navigating</vt:lpstr>
      <vt:lpstr>Database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Essay Beasiswa</dc:title>
  <dc:creator>Windows User</dc:creator>
  <cp:lastModifiedBy>Diani Indah Rachmita</cp:lastModifiedBy>
  <cp:revision>46</cp:revision>
  <dcterms:created xsi:type="dcterms:W3CDTF">2021-04-24T14:21:00Z</dcterms:created>
  <dcterms:modified xsi:type="dcterms:W3CDTF">2022-01-24T13:05:59Z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1033-11.2.0.9255</vt:lpwstr>
  </property>
</Properties>
</file>